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8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B6CCB77-B520-4C06-86CA-53354397C54A}">
          <p14:sldIdLst>
            <p14:sldId id="256"/>
            <p14:sldId id="258"/>
            <p14:sldId id="264"/>
            <p14:sldId id="265"/>
            <p14:sldId id="266"/>
            <p14:sldId id="267"/>
            <p14:sldId id="268"/>
            <p14:sldId id="263"/>
          </p14:sldIdLst>
        </p14:section>
        <p14:section name="Untitled Section" id="{0DFE395D-41E2-42F3-BDA6-478B1748A7F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8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59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0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772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54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73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4026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93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63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05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00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EEB18-239A-4770-B66C-8E8EDBDA3086}" type="datetimeFigureOut">
              <a:rPr lang="en-ID" smtClean="0"/>
              <a:t>08/10/2023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1C20D0A-7514-4E4F-896C-7900DE487A9F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22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A2A9AD-A43C-E82C-1310-F8D0C80CC210}"/>
              </a:ext>
            </a:extLst>
          </p:cNvPr>
          <p:cNvSpPr/>
          <p:nvPr/>
        </p:nvSpPr>
        <p:spPr>
          <a:xfrm>
            <a:off x="673768" y="1790898"/>
            <a:ext cx="899558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MATA KULIAH </a:t>
            </a:r>
            <a:b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PENDIDIKAN AGAMA ISLAM 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(2 SKS)</a:t>
            </a:r>
            <a:b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Mustofa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 S.S.I., </a:t>
            </a:r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M.I.Kom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D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Islamic Background&quot; Images – Browse 8,739 Stock Photos, Vectors, and Video  | Adobe Stock">
            <a:extLst>
              <a:ext uri="{FF2B5EF4-FFF2-40B4-BE49-F238E27FC236}">
                <a16:creationId xmlns:a16="http://schemas.microsoft.com/office/drawing/2014/main" id="{BA7257E3-DC4E-A181-7B7D-8E26E9FE8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0CA5D1-6EB9-5DB0-ADF2-C56A1B32A53B}"/>
              </a:ext>
            </a:extLst>
          </p:cNvPr>
          <p:cNvSpPr txBox="1"/>
          <p:nvPr/>
        </p:nvSpPr>
        <p:spPr>
          <a:xfrm>
            <a:off x="2263941" y="1046629"/>
            <a:ext cx="789512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MATA KULIAH </a:t>
            </a:r>
            <a:b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PENDIDIKAN AGAMA ISLAM </a:t>
            </a:r>
          </a:p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(2 SKS)</a:t>
            </a:r>
            <a:b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Mustofa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, S.S.I.,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M.I.Kom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ID" sz="48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5909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pt Background Aesthetic">
            <a:extLst>
              <a:ext uri="{FF2B5EF4-FFF2-40B4-BE49-F238E27FC236}">
                <a16:creationId xmlns:a16="http://schemas.microsoft.com/office/drawing/2014/main" id="{9E5A7512-E374-7F3E-CE50-5D6A73CF9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972D45-B0F2-57DD-6D61-8978FB2F1186}"/>
              </a:ext>
            </a:extLst>
          </p:cNvPr>
          <p:cNvSpPr txBox="1"/>
          <p:nvPr/>
        </p:nvSpPr>
        <p:spPr>
          <a:xfrm>
            <a:off x="2555912" y="2176312"/>
            <a:ext cx="752452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d-ID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Tujuan Pembelajaran</a:t>
            </a:r>
          </a:p>
          <a:p>
            <a:pPr marL="342900" indent="-342900" algn="just">
              <a:buAutoNum type="arabicPeriod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Mengidentifikasi Manusia sebagai makhluk ciptaan Allah, yang merupakan bagian dari alam semesta</a:t>
            </a:r>
          </a:p>
          <a:p>
            <a:pPr marL="342900" indent="-342900" algn="just">
              <a:buAutoNum type="arabicPeriod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Mempelajari asal usul kejadian dan hakikat manusia menurut agama Islam untuk beriman, bertaqwa dan berakhlak.</a:t>
            </a:r>
          </a:p>
          <a:p>
            <a:pPr marL="342900" indent="-342900" algn="just">
              <a:buAutoNum type="arabicPeriod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Mempelajari makna agama dan ruang lingkup ajarannya.</a:t>
            </a:r>
          </a:p>
          <a:p>
            <a:pPr marL="342900" indent="-342900" algn="just">
              <a:buAutoNum type="arabicPeriod"/>
            </a:pPr>
            <a:r>
              <a:rPr lang="id-ID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Mengkaji fungsi agama, bagi kehidupan manusia pada abad modern</a:t>
            </a:r>
            <a:endParaRPr lang="en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02601C-A187-15F3-E889-0BD6FAF7B89D}"/>
              </a:ext>
            </a:extLst>
          </p:cNvPr>
          <p:cNvSpPr txBox="1"/>
          <p:nvPr/>
        </p:nvSpPr>
        <p:spPr>
          <a:xfrm>
            <a:off x="702326" y="481805"/>
            <a:ext cx="10953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 I</a:t>
            </a:r>
          </a:p>
          <a:p>
            <a:pPr algn="ctr"/>
            <a:r>
              <a:rPr lang="id-ID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ALAM SEMESTA, MANUSIA DAN AGAMA</a:t>
            </a:r>
            <a:endParaRPr lang="en-ID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572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resent : Manusia | Sains | Teknologi &amp; Seni - ppt download">
            <a:extLst>
              <a:ext uri="{FF2B5EF4-FFF2-40B4-BE49-F238E27FC236}">
                <a16:creationId xmlns:a16="http://schemas.microsoft.com/office/drawing/2014/main" id="{798C7701-8C55-6A34-2846-9AE13C638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17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CCC2BB-C6D4-8C6C-323C-AFCCB9CB18C9}"/>
              </a:ext>
            </a:extLst>
          </p:cNvPr>
          <p:cNvSpPr txBox="1"/>
          <p:nvPr/>
        </p:nvSpPr>
        <p:spPr>
          <a:xfrm>
            <a:off x="324852" y="370610"/>
            <a:ext cx="720210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I.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</a:p>
          <a:p>
            <a:pPr marL="342900" indent="-342900" algn="just">
              <a:buAutoNum type="alphaUcPeriod"/>
            </a:pP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Pengertian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algn="just"/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     1.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Menurut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Para Ahli :</a:t>
            </a:r>
          </a:p>
          <a:p>
            <a:pPr marL="800100" lvl="1" indent="-342900" algn="just">
              <a:buAutoNum type="alphaLcPeriod"/>
            </a:pP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Menurut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Teori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Psikoanalisis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: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adalah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makhluk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memiliki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perilaku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hasil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interaksi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antara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komponen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biologis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(id),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psikologis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(ego),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sosial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(superego), yang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didalamnya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terdapat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unsur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animal (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hewani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),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rasional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(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akali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), dan moral (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nilai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).</a:t>
            </a:r>
          </a:p>
          <a:p>
            <a:pPr marL="800100" lvl="1" indent="-342900" algn="just">
              <a:buAutoNum type="alphaLcPeriod"/>
            </a:pP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Menurut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Teori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ehaviorisme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: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sebagai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Homo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Mechanicus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(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Mesin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),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aliran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menganalisis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jiwa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berdasarkan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laporan-laporan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subyektif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. </a:t>
            </a:r>
          </a:p>
          <a:p>
            <a:pPr marL="800100" lvl="1" indent="-342900" algn="just">
              <a:buAutoNum type="alphaLcPeriod"/>
            </a:pP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Menurut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Teori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Kognitif</a:t>
            </a:r>
            <a:r>
              <a:rPr 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: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sebagai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makhluk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/ homo sapiens (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berfikir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).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Manusia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tidak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lagi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dipandang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sebagai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makhluk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bereaksi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secara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pasif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pada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lingkungannya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,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makhluk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selalu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berfikir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2396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enag: Kebutuhan Al Quran di Indonesia 5 Juta Eksemplar Per Tahun">
            <a:extLst>
              <a:ext uri="{FF2B5EF4-FFF2-40B4-BE49-F238E27FC236}">
                <a16:creationId xmlns:a16="http://schemas.microsoft.com/office/drawing/2014/main" id="{CBAA2CC8-375E-41AD-CE18-DFC4C593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7C1552-CD1E-E87F-41B9-7FAB46B07430}"/>
              </a:ext>
            </a:extLst>
          </p:cNvPr>
          <p:cNvSpPr txBox="1"/>
          <p:nvPr/>
        </p:nvSpPr>
        <p:spPr>
          <a:xfrm>
            <a:off x="988996" y="431351"/>
            <a:ext cx="78084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Bahnschrift Light SemiCondensed" panose="020B0502040204020203" pitchFamily="34" charset="0"/>
              </a:rPr>
              <a:t>B. </a:t>
            </a:r>
            <a:r>
              <a:rPr lang="en-US" sz="3200" b="1" dirty="0" err="1">
                <a:latin typeface="Bahnschrift Light SemiCondensed" panose="020B0502040204020203" pitchFamily="34" charset="0"/>
              </a:rPr>
              <a:t>Pengertian</a:t>
            </a:r>
            <a:r>
              <a:rPr lang="en-US" sz="3200" b="1" dirty="0">
                <a:latin typeface="Bahnschrift Light SemiCondensed" panose="020B0502040204020203" pitchFamily="34" charset="0"/>
              </a:rPr>
              <a:t> </a:t>
            </a:r>
            <a:r>
              <a:rPr lang="en-US" sz="3200" b="1" dirty="0" err="1">
                <a:latin typeface="Bahnschrift Light SemiCondensed" panose="020B0502040204020203" pitchFamily="34" charset="0"/>
              </a:rPr>
              <a:t>Manusia</a:t>
            </a:r>
            <a:r>
              <a:rPr lang="en-US" sz="3200" b="1" dirty="0">
                <a:latin typeface="Bahnschrift Light SemiCondensed" panose="020B0502040204020203" pitchFamily="34" charset="0"/>
              </a:rPr>
              <a:t> </a:t>
            </a:r>
            <a:r>
              <a:rPr lang="en-US" sz="3200" b="1" dirty="0" err="1">
                <a:latin typeface="Bahnschrift Light SemiCondensed" panose="020B0502040204020203" pitchFamily="34" charset="0"/>
              </a:rPr>
              <a:t>Menurut</a:t>
            </a:r>
            <a:r>
              <a:rPr lang="en-US" sz="3200" b="1" dirty="0">
                <a:latin typeface="Bahnschrift Light SemiCondensed" panose="020B0502040204020203" pitchFamily="34" charset="0"/>
              </a:rPr>
              <a:t> Agama Islam : </a:t>
            </a:r>
            <a:endParaRPr lang="en-ID" sz="3200" b="1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8EEE65-FD43-CE03-EAA0-2251B1C3ECBA}"/>
              </a:ext>
            </a:extLst>
          </p:cNvPr>
          <p:cNvSpPr txBox="1"/>
          <p:nvPr/>
        </p:nvSpPr>
        <p:spPr>
          <a:xfrm>
            <a:off x="1531345" y="1199006"/>
            <a:ext cx="64118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sz="3200" dirty="0">
                <a:latin typeface="Bahnschrift Light SemiCondensed" panose="020B0502040204020203" pitchFamily="34" charset="0"/>
              </a:rPr>
              <a:t>Bani Adam : QS. Al </a:t>
            </a:r>
            <a:r>
              <a:rPr lang="en-US" sz="3200" dirty="0" err="1">
                <a:latin typeface="Bahnschrift Light SemiCondensed" panose="020B0502040204020203" pitchFamily="34" charset="0"/>
              </a:rPr>
              <a:t>A’raf</a:t>
            </a:r>
            <a:r>
              <a:rPr lang="en-US" sz="3200" dirty="0">
                <a:latin typeface="Bahnschrift Light SemiCondensed" panose="020B0502040204020203" pitchFamily="34" charset="0"/>
              </a:rPr>
              <a:t> : 31</a:t>
            </a:r>
          </a:p>
          <a:p>
            <a:pPr marL="342900" indent="-342900">
              <a:buAutoNum type="alphaLcPeriod"/>
            </a:pPr>
            <a:r>
              <a:rPr lang="en-US" sz="3200" dirty="0">
                <a:latin typeface="Bahnschrift Light SemiCondensed" panose="020B0502040204020203" pitchFamily="34" charset="0"/>
              </a:rPr>
              <a:t>Al </a:t>
            </a:r>
            <a:r>
              <a:rPr lang="en-US" sz="3200" dirty="0" err="1">
                <a:latin typeface="Bahnschrift Light SemiCondensed" panose="020B0502040204020203" pitchFamily="34" charset="0"/>
              </a:rPr>
              <a:t>Basyar</a:t>
            </a:r>
            <a:r>
              <a:rPr lang="en-US" sz="3200" dirty="0">
                <a:latin typeface="Bahnschrift Light SemiCondensed" panose="020B0502040204020203" pitchFamily="34" charset="0"/>
              </a:rPr>
              <a:t> : QS. Al </a:t>
            </a:r>
            <a:r>
              <a:rPr lang="en-US" sz="3200" dirty="0" err="1">
                <a:latin typeface="Bahnschrift Light SemiCondensed" panose="020B0502040204020203" pitchFamily="34" charset="0"/>
              </a:rPr>
              <a:t>Mukminuun</a:t>
            </a:r>
            <a:r>
              <a:rPr lang="en-US" sz="3200" dirty="0">
                <a:latin typeface="Bahnschrift Light SemiCondensed" panose="020B0502040204020203" pitchFamily="34" charset="0"/>
              </a:rPr>
              <a:t> : 33</a:t>
            </a:r>
          </a:p>
          <a:p>
            <a:pPr marL="342900" indent="-342900">
              <a:buAutoNum type="alphaLcPeriod"/>
            </a:pPr>
            <a:r>
              <a:rPr lang="en-US" sz="3200" dirty="0">
                <a:latin typeface="Bahnschrift Light SemiCondensed" panose="020B0502040204020203" pitchFamily="34" charset="0"/>
              </a:rPr>
              <a:t>Annas : QS. Al Baqarah : 21</a:t>
            </a:r>
          </a:p>
          <a:p>
            <a:pPr marL="342900" indent="-342900">
              <a:buAutoNum type="alphaLcPeriod"/>
            </a:pPr>
            <a:r>
              <a:rPr lang="en-US" sz="3200" dirty="0" err="1">
                <a:latin typeface="Bahnschrift Light SemiCondensed" panose="020B0502040204020203" pitchFamily="34" charset="0"/>
              </a:rPr>
              <a:t>Insan</a:t>
            </a:r>
            <a:r>
              <a:rPr lang="en-US" sz="3200" dirty="0">
                <a:latin typeface="Bahnschrift Light SemiCondensed" panose="020B0502040204020203" pitchFamily="34" charset="0"/>
              </a:rPr>
              <a:t>  : QS.  </a:t>
            </a:r>
            <a:r>
              <a:rPr lang="en-US" sz="3200" dirty="0" err="1">
                <a:latin typeface="Bahnschrift Light SemiCondensed" panose="020B0502040204020203" pitchFamily="34" charset="0"/>
              </a:rPr>
              <a:t>Arrahman</a:t>
            </a:r>
            <a:r>
              <a:rPr lang="en-US" sz="3200" dirty="0">
                <a:latin typeface="Bahnschrift Light SemiCondensed" panose="020B0502040204020203" pitchFamily="34" charset="0"/>
              </a:rPr>
              <a:t> : 3-4</a:t>
            </a:r>
          </a:p>
          <a:p>
            <a:pPr marL="342900" indent="-342900">
              <a:buAutoNum type="alphaLcPeriod"/>
            </a:pPr>
            <a:r>
              <a:rPr lang="en-US" sz="3200" dirty="0">
                <a:latin typeface="Bahnschrift Light SemiCondensed" panose="020B0502040204020203" pitchFamily="34" charset="0"/>
              </a:rPr>
              <a:t>‘</a:t>
            </a:r>
            <a:r>
              <a:rPr lang="en-US" sz="3200" dirty="0" err="1">
                <a:latin typeface="Bahnschrift Light SemiCondensed" panose="020B0502040204020203" pitchFamily="34" charset="0"/>
              </a:rPr>
              <a:t>Abdun</a:t>
            </a:r>
            <a:r>
              <a:rPr lang="en-US" sz="3200" dirty="0">
                <a:latin typeface="Bahnschrift Light SemiCondensed" panose="020B0502040204020203" pitchFamily="34" charset="0"/>
              </a:rPr>
              <a:t> (Hamba)  : QS. Saba’ : 9</a:t>
            </a:r>
            <a:endParaRPr lang="en-ID" sz="1800" dirty="0"/>
          </a:p>
        </p:txBody>
      </p:sp>
    </p:spTree>
    <p:extLst>
      <p:ext uri="{BB962C8B-B14F-4D97-AF65-F5344CB8AC3E}">
        <p14:creationId xmlns:p14="http://schemas.microsoft.com/office/powerpoint/2010/main" val="229715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ckground Ppt Aesthetic HD Download Gratis">
            <a:extLst>
              <a:ext uri="{FF2B5EF4-FFF2-40B4-BE49-F238E27FC236}">
                <a16:creationId xmlns:a16="http://schemas.microsoft.com/office/drawing/2014/main" id="{4252DFB1-512E-2DE9-207A-ACEE24C00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5DA0DD-8ED7-BE3C-D10B-F0454C43FD48}"/>
              </a:ext>
            </a:extLst>
          </p:cNvPr>
          <p:cNvSpPr txBox="1"/>
          <p:nvPr/>
        </p:nvSpPr>
        <p:spPr>
          <a:xfrm>
            <a:off x="1569721" y="1210998"/>
            <a:ext cx="4689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Bahnschrift SemiLight SemiConde" panose="020B0502040204020203" pitchFamily="34" charset="0"/>
              </a:rPr>
              <a:t>2. 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Asal</a:t>
            </a:r>
            <a:r>
              <a:rPr lang="en-US" sz="3600" b="1" dirty="0">
                <a:latin typeface="Bahnschrift SemiLight SemiConde" panose="020B0502040204020203" pitchFamily="34" charset="0"/>
              </a:rPr>
              <a:t>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usul</a:t>
            </a:r>
            <a:r>
              <a:rPr lang="en-US" sz="3600" b="1" dirty="0">
                <a:latin typeface="Bahnschrift SemiLight SemiConde" panose="020B0502040204020203" pitchFamily="34" charset="0"/>
              </a:rPr>
              <a:t>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Manusia</a:t>
            </a:r>
            <a:r>
              <a:rPr lang="en-US" sz="3600" b="1" dirty="0">
                <a:latin typeface="Bahnschrift SemiLight SemiConde" panose="020B0502040204020203" pitchFamily="34" charset="0"/>
              </a:rPr>
              <a:t> : </a:t>
            </a:r>
            <a:endParaRPr lang="en-ID" sz="36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38A405-1542-ECB8-C096-F8849A0F253F}"/>
              </a:ext>
            </a:extLst>
          </p:cNvPr>
          <p:cNvSpPr txBox="1"/>
          <p:nvPr/>
        </p:nvSpPr>
        <p:spPr>
          <a:xfrm>
            <a:off x="2018898" y="2077793"/>
            <a:ext cx="89442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Bahnschrift SemiLight SemiConde" panose="020B0502040204020203" pitchFamily="34" charset="0"/>
              </a:rPr>
              <a:t>Awal </a:t>
            </a:r>
            <a:r>
              <a:rPr lang="en-US" sz="1800" dirty="0" err="1">
                <a:latin typeface="Bahnschrift SemiLight SemiConde" panose="020B0502040204020203" pitchFamily="34" charset="0"/>
              </a:rPr>
              <a:t>penciptaan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manusia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adalah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bersifat</a:t>
            </a:r>
            <a:r>
              <a:rPr lang="en-US" sz="1800" dirty="0">
                <a:latin typeface="Bahnschrift SemiLight SemiConde" panose="020B0502040204020203" pitchFamily="34" charset="0"/>
              </a:rPr>
              <a:t> air, yang </a:t>
            </a:r>
            <a:r>
              <a:rPr lang="en-US" sz="1800" dirty="0" err="1">
                <a:latin typeface="Bahnschrift SemiLight SemiConde" panose="020B0502040204020203" pitchFamily="34" charset="0"/>
              </a:rPr>
              <a:t>merupakan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pokok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permulaan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dari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pembentukan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alam</a:t>
            </a:r>
            <a:r>
              <a:rPr lang="en-US" sz="1800" dirty="0">
                <a:latin typeface="Bahnschrift SemiLight SemiConde" panose="020B0502040204020203" pitchFamily="34" charset="0"/>
              </a:rPr>
              <a:t> </a:t>
            </a:r>
            <a:r>
              <a:rPr lang="en-US" sz="1800" dirty="0" err="1">
                <a:latin typeface="Bahnschrift SemiLight SemiConde" panose="020B0502040204020203" pitchFamily="34" charset="0"/>
              </a:rPr>
              <a:t>semesta</a:t>
            </a:r>
            <a:r>
              <a:rPr lang="en-US" sz="1800" dirty="0">
                <a:latin typeface="Bahnschrift SemiLight SemiConde" panose="020B0502040204020203" pitchFamily="34" charset="0"/>
              </a:rPr>
              <a:t>. </a:t>
            </a:r>
            <a:r>
              <a:rPr lang="en-US" sz="1800" dirty="0" err="1">
                <a:latin typeface="Bahnschrift SemiLight SemiConde" panose="020B0502040204020203" pitchFamily="34" charset="0"/>
              </a:rPr>
              <a:t>Sebagaimana</a:t>
            </a:r>
            <a:r>
              <a:rPr lang="en-US" sz="1800" dirty="0">
                <a:latin typeface="Bahnschrift SemiLight SemiConde" panose="020B0502040204020203" pitchFamily="34" charset="0"/>
              </a:rPr>
              <a:t> Allah SWT, </a:t>
            </a:r>
            <a:r>
              <a:rPr lang="en-US" sz="1800" dirty="0" err="1">
                <a:latin typeface="Bahnschrift SemiLight SemiConde" panose="020B0502040204020203" pitchFamily="34" charset="0"/>
              </a:rPr>
              <a:t>berfirman</a:t>
            </a:r>
            <a:r>
              <a:rPr lang="en-US" sz="1800" dirty="0">
                <a:latin typeface="Bahnschrift SemiLight SemiConde" panose="020B0502040204020203" pitchFamily="34" charset="0"/>
              </a:rPr>
              <a:t> :</a:t>
            </a:r>
          </a:p>
          <a:p>
            <a:r>
              <a:rPr lang="en-US" sz="1800" dirty="0">
                <a:latin typeface="Bahnschrift SemiLight SemiConde" panose="020B0502040204020203" pitchFamily="34" charset="0"/>
              </a:rPr>
              <a:t>Q.S. Al </a:t>
            </a:r>
            <a:r>
              <a:rPr lang="en-US" sz="1800" dirty="0" err="1">
                <a:latin typeface="Bahnschrift SemiLight SemiConde" panose="020B0502040204020203" pitchFamily="34" charset="0"/>
              </a:rPr>
              <a:t>Anbiya</a:t>
            </a:r>
            <a:r>
              <a:rPr lang="en-US" sz="1800" dirty="0">
                <a:latin typeface="Bahnschrift SemiLight SemiConde" panose="020B0502040204020203" pitchFamily="34" charset="0"/>
              </a:rPr>
              <a:t> : 30</a:t>
            </a:r>
          </a:p>
          <a:p>
            <a:r>
              <a:rPr lang="en-US" sz="1800" dirty="0">
                <a:latin typeface="Bahnschrift SemiLight SemiConde" panose="020B0502040204020203" pitchFamily="34" charset="0"/>
              </a:rPr>
              <a:t>Q.S. </a:t>
            </a:r>
            <a:r>
              <a:rPr lang="en-US" sz="1800" dirty="0" err="1">
                <a:latin typeface="Bahnschrift SemiLight SemiConde" panose="020B0502040204020203" pitchFamily="34" charset="0"/>
              </a:rPr>
              <a:t>Annur</a:t>
            </a:r>
            <a:r>
              <a:rPr lang="en-US" sz="1800" dirty="0">
                <a:latin typeface="Bahnschrift SemiLight SemiConde" panose="020B0502040204020203" pitchFamily="34" charset="0"/>
              </a:rPr>
              <a:t> : 45</a:t>
            </a:r>
          </a:p>
          <a:p>
            <a:r>
              <a:rPr lang="en-US" sz="1800" dirty="0">
                <a:latin typeface="Bahnschrift SemiLight SemiConde" panose="020B0502040204020203" pitchFamily="34" charset="0"/>
              </a:rPr>
              <a:t>Q.S. </a:t>
            </a:r>
            <a:r>
              <a:rPr lang="en-US" sz="1800" dirty="0" err="1">
                <a:latin typeface="Bahnschrift SemiLight SemiConde" panose="020B0502040204020203" pitchFamily="34" charset="0"/>
              </a:rPr>
              <a:t>Annuh</a:t>
            </a:r>
            <a:r>
              <a:rPr lang="en-US" sz="1800" dirty="0">
                <a:latin typeface="Bahnschrift SemiLight SemiConde" panose="020B0502040204020203" pitchFamily="34" charset="0"/>
              </a:rPr>
              <a:t> : 17-18</a:t>
            </a:r>
            <a:endParaRPr lang="en-ID" dirty="0">
              <a:latin typeface="Bahnschrift SemiLight SemiConde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CBB146-B3FA-4116-D536-DEAFAC835CF5}"/>
              </a:ext>
            </a:extLst>
          </p:cNvPr>
          <p:cNvSpPr txBox="1"/>
          <p:nvPr/>
        </p:nvSpPr>
        <p:spPr>
          <a:xfrm>
            <a:off x="1569721" y="3429000"/>
            <a:ext cx="759353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Bahnschrift SemiLight SemiConde" panose="020B0502040204020203" pitchFamily="34" charset="0"/>
              </a:rPr>
              <a:t>3.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Komponen</a:t>
            </a:r>
            <a:r>
              <a:rPr lang="en-US" sz="3600" b="1" dirty="0">
                <a:latin typeface="Bahnschrift SemiLight SemiConde" panose="020B0502040204020203" pitchFamily="34" charset="0"/>
              </a:rPr>
              <a:t> </a:t>
            </a:r>
            <a:r>
              <a:rPr lang="en-US" sz="3600" b="1" dirty="0" err="1">
                <a:latin typeface="Bahnschrift SemiLight SemiConde" panose="020B0502040204020203" pitchFamily="34" charset="0"/>
              </a:rPr>
              <a:t>Manusia</a:t>
            </a:r>
            <a:r>
              <a:rPr lang="en-US" sz="3600" b="1" dirty="0">
                <a:latin typeface="Bahnschrift SemiLight SemiConde" panose="020B0502040204020203" pitchFamily="34" charset="0"/>
              </a:rPr>
              <a:t> :</a:t>
            </a:r>
            <a:r>
              <a:rPr lang="en-US" sz="3600" dirty="0">
                <a:latin typeface="Bahnschrift SemiLight SemiConde" panose="020B0502040204020203" pitchFamily="34" charset="0"/>
              </a:rPr>
              <a:t>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 err="1">
                <a:latin typeface="Bahnschrift SemiLight SemiConde" panose="020B0502040204020203" pitchFamily="34" charset="0"/>
              </a:rPr>
              <a:t>Turaab</a:t>
            </a:r>
            <a:r>
              <a:rPr lang="en-US" dirty="0">
                <a:latin typeface="Bahnschrift SemiLight SemiConde" panose="020B0502040204020203" pitchFamily="34" charset="0"/>
              </a:rPr>
              <a:t> / Tanah </a:t>
            </a:r>
            <a:r>
              <a:rPr lang="en-US" dirty="0" err="1">
                <a:latin typeface="Bahnschrift SemiLight SemiConde" panose="020B0502040204020203" pitchFamily="34" charset="0"/>
              </a:rPr>
              <a:t>Gemuk</a:t>
            </a:r>
            <a:r>
              <a:rPr lang="en-US" dirty="0">
                <a:latin typeface="Bahnschrift SemiLight SemiConde" panose="020B0502040204020203" pitchFamily="34" charset="0"/>
              </a:rPr>
              <a:t> (Qs. Hud : 61)</a:t>
            </a:r>
          </a:p>
          <a:p>
            <a:pPr marL="800100" lvl="1" indent="-342900">
              <a:buAutoNum type="arabicPeriod"/>
            </a:pPr>
            <a:r>
              <a:rPr lang="en-US" dirty="0" err="1">
                <a:latin typeface="Bahnschrift SemiLight SemiConde" panose="020B0502040204020203" pitchFamily="34" charset="0"/>
              </a:rPr>
              <a:t>Tiin</a:t>
            </a:r>
            <a:r>
              <a:rPr lang="en-US" dirty="0">
                <a:latin typeface="Bahnschrift SemiLight SemiConde" panose="020B0502040204020203" pitchFamily="34" charset="0"/>
              </a:rPr>
              <a:t> / Tanah </a:t>
            </a:r>
            <a:r>
              <a:rPr lang="en-US" dirty="0" err="1">
                <a:latin typeface="Bahnschrift SemiLight SemiConde" panose="020B0502040204020203" pitchFamily="34" charset="0"/>
              </a:rPr>
              <a:t>Lempung</a:t>
            </a:r>
            <a:r>
              <a:rPr lang="en-US" dirty="0">
                <a:latin typeface="Bahnschrift SemiLight SemiConde" panose="020B0502040204020203" pitchFamily="34" charset="0"/>
              </a:rPr>
              <a:t> (Qs. </a:t>
            </a:r>
            <a:r>
              <a:rPr lang="en-US" dirty="0" err="1">
                <a:latin typeface="Bahnschrift SemiLight SemiConde" panose="020B0502040204020203" pitchFamily="34" charset="0"/>
              </a:rPr>
              <a:t>Assyahadah</a:t>
            </a:r>
            <a:r>
              <a:rPr lang="en-US" dirty="0">
                <a:latin typeface="Bahnschrift SemiLight SemiConde" panose="020B0502040204020203" pitchFamily="34" charset="0"/>
              </a:rPr>
              <a:t> : 7)</a:t>
            </a:r>
          </a:p>
          <a:p>
            <a:pPr marL="800100" lvl="1" indent="-342900">
              <a:buAutoNum type="arabicPeriod"/>
            </a:pPr>
            <a:r>
              <a:rPr lang="en-US" dirty="0" err="1">
                <a:latin typeface="Bahnschrift SemiLight SemiConde" panose="020B0502040204020203" pitchFamily="34" charset="0"/>
              </a:rPr>
              <a:t>Tiinul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Laaziib</a:t>
            </a:r>
            <a:r>
              <a:rPr lang="en-US" dirty="0">
                <a:latin typeface="Bahnschrift SemiLight SemiConde" panose="020B0502040204020203" pitchFamily="34" charset="0"/>
              </a:rPr>
              <a:t> / Tanah </a:t>
            </a:r>
            <a:r>
              <a:rPr lang="en-US" dirty="0" err="1">
                <a:latin typeface="Bahnschrift SemiLight SemiConde" panose="020B0502040204020203" pitchFamily="34" charset="0"/>
              </a:rPr>
              <a:t>lempung</a:t>
            </a:r>
            <a:r>
              <a:rPr lang="en-US" dirty="0">
                <a:latin typeface="Bahnschrift SemiLight SemiConde" panose="020B0502040204020203" pitchFamily="34" charset="0"/>
              </a:rPr>
              <a:t> yang </a:t>
            </a:r>
            <a:r>
              <a:rPr lang="en-US" dirty="0" err="1">
                <a:latin typeface="Bahnschrift SemiLight SemiConde" panose="020B0502040204020203" pitchFamily="34" charset="0"/>
              </a:rPr>
              <a:t>pekat</a:t>
            </a:r>
            <a:r>
              <a:rPr lang="en-US" dirty="0">
                <a:latin typeface="Bahnschrift SemiLight SemiConde" panose="020B0502040204020203" pitchFamily="34" charset="0"/>
              </a:rPr>
              <a:t> (QS. As-</a:t>
            </a:r>
            <a:r>
              <a:rPr lang="en-US" dirty="0" err="1">
                <a:latin typeface="Bahnschrift SemiLight SemiConde" panose="020B0502040204020203" pitchFamily="34" charset="0"/>
              </a:rPr>
              <a:t>Saffat</a:t>
            </a:r>
            <a:r>
              <a:rPr lang="en-US" dirty="0">
                <a:latin typeface="Bahnschrift SemiLight SemiConde" panose="020B0502040204020203" pitchFamily="34" charset="0"/>
              </a:rPr>
              <a:t> : 11)</a:t>
            </a:r>
          </a:p>
          <a:p>
            <a:pPr marL="800100" lvl="1" indent="-342900">
              <a:buAutoNum type="arabicPeriod"/>
            </a:pPr>
            <a:r>
              <a:rPr lang="en-US" dirty="0" err="1">
                <a:latin typeface="Bahnschrift SemiLight SemiConde" panose="020B0502040204020203" pitchFamily="34" charset="0"/>
              </a:rPr>
              <a:t>Salsaluun</a:t>
            </a:r>
            <a:r>
              <a:rPr lang="en-US" dirty="0">
                <a:latin typeface="Bahnschrift SemiLight SemiConde" panose="020B0502040204020203" pitchFamily="34" charset="0"/>
              </a:rPr>
              <a:t> / </a:t>
            </a:r>
            <a:r>
              <a:rPr lang="en-US" dirty="0" err="1">
                <a:latin typeface="Bahnschrift SemiLight SemiConde" panose="020B0502040204020203" pitchFamily="34" charset="0"/>
              </a:rPr>
              <a:t>lempung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seperti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tembikar</a:t>
            </a:r>
            <a:r>
              <a:rPr lang="en-US" dirty="0">
                <a:latin typeface="Bahnschrift SemiLight SemiConde" panose="020B0502040204020203" pitchFamily="34" charset="0"/>
              </a:rPr>
              <a:t> (QS. Al </a:t>
            </a:r>
            <a:r>
              <a:rPr lang="en-US" dirty="0" err="1">
                <a:latin typeface="Bahnschrift SemiLight SemiConde" panose="020B0502040204020203" pitchFamily="34" charset="0"/>
              </a:rPr>
              <a:t>Hijr</a:t>
            </a:r>
            <a:r>
              <a:rPr lang="en-US" dirty="0">
                <a:latin typeface="Bahnschrift SemiLight SemiConde" panose="020B0502040204020203" pitchFamily="34" charset="0"/>
              </a:rPr>
              <a:t> : 26)</a:t>
            </a:r>
          </a:p>
          <a:p>
            <a:pPr marL="800100" lvl="1" indent="-342900">
              <a:buAutoNum type="arabicPeriod"/>
            </a:pPr>
            <a:r>
              <a:rPr lang="en-US" dirty="0" err="1">
                <a:latin typeface="Bahnschrift SemiLight SemiConde" panose="020B0502040204020203" pitchFamily="34" charset="0"/>
              </a:rPr>
              <a:t>Sulatum</a:t>
            </a:r>
            <a:r>
              <a:rPr lang="en-US" dirty="0">
                <a:latin typeface="Bahnschrift SemiLight SemiConde" panose="020B0502040204020203" pitchFamily="34" charset="0"/>
              </a:rPr>
              <a:t> min </a:t>
            </a:r>
            <a:r>
              <a:rPr lang="en-US" dirty="0" err="1">
                <a:latin typeface="Bahnschrift SemiLight SemiConde" panose="020B0502040204020203" pitchFamily="34" charset="0"/>
              </a:rPr>
              <a:t>Hamaim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Masnuun</a:t>
            </a:r>
            <a:r>
              <a:rPr lang="en-US" dirty="0">
                <a:latin typeface="Bahnschrift SemiLight SemiConde" panose="020B0502040204020203" pitchFamily="34" charset="0"/>
              </a:rPr>
              <a:t> / </a:t>
            </a:r>
            <a:r>
              <a:rPr lang="en-US" dirty="0" err="1">
                <a:latin typeface="Bahnschrift SemiLight SemiConde" panose="020B0502040204020203" pitchFamily="34" charset="0"/>
              </a:rPr>
              <a:t>Lempung</a:t>
            </a:r>
            <a:r>
              <a:rPr lang="en-US" dirty="0">
                <a:latin typeface="Bahnschrift SemiLight SemiConde" panose="020B0502040204020203" pitchFamily="34" charset="0"/>
              </a:rPr>
              <a:t> yang di </a:t>
            </a:r>
            <a:r>
              <a:rPr lang="en-US" dirty="0" err="1">
                <a:latin typeface="Bahnschrift SemiLight SemiConde" panose="020B0502040204020203" pitchFamily="34" charset="0"/>
              </a:rPr>
              <a:t>bentuk</a:t>
            </a:r>
            <a:r>
              <a:rPr lang="en-US" dirty="0">
                <a:latin typeface="Bahnschrift SemiLight SemiConde" panose="020B0502040204020203" pitchFamily="34" charset="0"/>
              </a:rPr>
              <a:t> (QS. Al </a:t>
            </a:r>
            <a:r>
              <a:rPr lang="en-US" dirty="0" err="1">
                <a:latin typeface="Bahnschrift SemiLight SemiConde" panose="020B0502040204020203" pitchFamily="34" charset="0"/>
              </a:rPr>
              <a:t>Hijr</a:t>
            </a:r>
            <a:r>
              <a:rPr lang="en-US" dirty="0">
                <a:latin typeface="Bahnschrift SemiLight SemiConde" panose="020B0502040204020203" pitchFamily="34" charset="0"/>
              </a:rPr>
              <a:t> : 26)</a:t>
            </a:r>
          </a:p>
          <a:p>
            <a:pPr marL="800100" lvl="1" indent="-342900">
              <a:buAutoNum type="arabicPeriod"/>
            </a:pPr>
            <a:r>
              <a:rPr lang="en-US" dirty="0" err="1">
                <a:latin typeface="Bahnschrift SemiLight SemiConde" panose="020B0502040204020203" pitchFamily="34" charset="0"/>
              </a:rPr>
              <a:t>Sulatum</a:t>
            </a:r>
            <a:r>
              <a:rPr lang="en-US" dirty="0">
                <a:latin typeface="Bahnschrift SemiLight SemiConde" panose="020B0502040204020203" pitchFamily="34" charset="0"/>
              </a:rPr>
              <a:t> min </a:t>
            </a:r>
            <a:r>
              <a:rPr lang="en-US" dirty="0" err="1">
                <a:latin typeface="Bahnschrift SemiLight SemiConde" panose="020B0502040204020203" pitchFamily="34" charset="0"/>
              </a:rPr>
              <a:t>tiin</a:t>
            </a:r>
            <a:r>
              <a:rPr lang="en-US" dirty="0">
                <a:latin typeface="Bahnschrift SemiLight SemiConde" panose="020B0502040204020203" pitchFamily="34" charset="0"/>
              </a:rPr>
              <a:t> / Sari </a:t>
            </a:r>
            <a:r>
              <a:rPr lang="en-US" dirty="0" err="1">
                <a:latin typeface="Bahnschrift SemiLight SemiConde" panose="020B0502040204020203" pitchFamily="34" charset="0"/>
              </a:rPr>
              <a:t>pati</a:t>
            </a:r>
            <a:r>
              <a:rPr lang="en-US" dirty="0">
                <a:latin typeface="Bahnschrift SemiLight SemiConde" panose="020B0502040204020203" pitchFamily="34" charset="0"/>
              </a:rPr>
              <a:t> </a:t>
            </a:r>
            <a:r>
              <a:rPr lang="en-US" dirty="0" err="1">
                <a:latin typeface="Bahnschrift SemiLight SemiConde" panose="020B0502040204020203" pitchFamily="34" charset="0"/>
              </a:rPr>
              <a:t>lempung</a:t>
            </a:r>
            <a:r>
              <a:rPr lang="en-US" dirty="0">
                <a:latin typeface="Bahnschrift SemiLight SemiConde" panose="020B0502040204020203" pitchFamily="34" charset="0"/>
              </a:rPr>
              <a:t>.</a:t>
            </a:r>
            <a:endParaRPr lang="en-ID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084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pt Background Aesthetic">
            <a:extLst>
              <a:ext uri="{FF2B5EF4-FFF2-40B4-BE49-F238E27FC236}">
                <a16:creationId xmlns:a16="http://schemas.microsoft.com/office/drawing/2014/main" id="{95A5880D-A137-8F39-736D-B9F30A738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D9A875-A0E4-EC98-FB23-CF9CE608D4D0}"/>
              </a:ext>
            </a:extLst>
          </p:cNvPr>
          <p:cNvSpPr txBox="1"/>
          <p:nvPr/>
        </p:nvSpPr>
        <p:spPr>
          <a:xfrm>
            <a:off x="1133375" y="558068"/>
            <a:ext cx="1024368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Bahnschrift SemiLight SemiConde" panose="020B0502040204020203" pitchFamily="34" charset="0"/>
              </a:rPr>
              <a:t>4.		Proses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Reproduksi</a:t>
            </a:r>
            <a:r>
              <a:rPr lang="en-US" sz="4000" b="1" dirty="0">
                <a:latin typeface="Bahnschrift SemiLight SemiConde" panose="020B0502040204020203" pitchFamily="34" charset="0"/>
              </a:rPr>
              <a:t>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Manusia</a:t>
            </a:r>
            <a:endParaRPr lang="en-US" sz="4000" b="1" dirty="0">
              <a:latin typeface="Bahnschrift SemiLight SemiConde" panose="020B0502040204020203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Bahnschrift SemiLight SemiConde" panose="020B0502040204020203" pitchFamily="34" charset="0"/>
              </a:rPr>
              <a:t>Unsur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  <a:r>
              <a:rPr lang="en-US" sz="3200" dirty="0" err="1">
                <a:latin typeface="Bahnschrift SemiLight SemiConde" panose="020B0502040204020203" pitchFamily="34" charset="0"/>
              </a:rPr>
              <a:t>Jasmani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</a:p>
          <a:p>
            <a:r>
              <a:rPr lang="en-US" sz="3200" dirty="0">
                <a:latin typeface="Bahnschrift SemiLight SemiConde" panose="020B0502040204020203" pitchFamily="34" charset="0"/>
              </a:rPr>
              <a:t>		(QS. Al </a:t>
            </a:r>
            <a:r>
              <a:rPr lang="en-US" sz="3200" dirty="0" err="1">
                <a:latin typeface="Bahnschrift SemiLight SemiConde" panose="020B0502040204020203" pitchFamily="34" charset="0"/>
              </a:rPr>
              <a:t>Qiyamah</a:t>
            </a:r>
            <a:r>
              <a:rPr lang="en-US" sz="3200" dirty="0">
                <a:latin typeface="Bahnschrift SemiLight SemiConde" panose="020B0502040204020203" pitchFamily="34" charset="0"/>
              </a:rPr>
              <a:t> : 37-38), (QS. Al </a:t>
            </a:r>
            <a:r>
              <a:rPr lang="en-US" sz="3200" dirty="0" err="1">
                <a:latin typeface="Bahnschrift SemiLight SemiConde" panose="020B0502040204020203" pitchFamily="34" charset="0"/>
              </a:rPr>
              <a:t>Mukminuun</a:t>
            </a:r>
            <a:r>
              <a:rPr lang="en-US" sz="3200" dirty="0">
                <a:latin typeface="Bahnschrift SemiLight SemiConde" panose="020B0502040204020203" pitchFamily="34" charset="0"/>
              </a:rPr>
              <a:t>: 14)</a:t>
            </a:r>
          </a:p>
          <a:p>
            <a:endParaRPr lang="id-ID" sz="3200" dirty="0">
              <a:latin typeface="Bahnschrift SemiLight SemiConde" panose="020B0502040204020203" pitchFamily="34" charset="0"/>
            </a:endParaRPr>
          </a:p>
          <a:p>
            <a:endParaRPr lang="en-US" sz="3200" dirty="0">
              <a:latin typeface="Bahnschrift SemiLight SemiConde" panose="020B0502040204020203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Bahnschrift SemiLight SemiConde" panose="020B0502040204020203" pitchFamily="34" charset="0"/>
              </a:rPr>
              <a:t>Unsur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  <a:r>
              <a:rPr lang="en-US" sz="3200" dirty="0" err="1">
                <a:latin typeface="Bahnschrift SemiLight SemiConde" panose="020B0502040204020203" pitchFamily="34" charset="0"/>
              </a:rPr>
              <a:t>Ruhani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</a:p>
          <a:p>
            <a:pPr lvl="2"/>
            <a:r>
              <a:rPr lang="en-US" sz="3200" dirty="0">
                <a:latin typeface="Bahnschrift SemiLight SemiConde" panose="020B0502040204020203" pitchFamily="34" charset="0"/>
              </a:rPr>
              <a:t>(QS. Saad: 71-72), QS. Al-</a:t>
            </a:r>
            <a:r>
              <a:rPr lang="en-US" sz="3200" dirty="0" err="1">
                <a:latin typeface="Bahnschrift SemiLight SemiConde" panose="020B0502040204020203" pitchFamily="34" charset="0"/>
              </a:rPr>
              <a:t>Israa</a:t>
            </a:r>
            <a:r>
              <a:rPr lang="en-US" sz="3200" dirty="0">
                <a:latin typeface="Bahnschrift SemiLight SemiConde" panose="020B0502040204020203" pitchFamily="34" charset="0"/>
              </a:rPr>
              <a:t> : 85), (QS. Azzumar:42), (QS. Ali Imran:185).</a:t>
            </a:r>
            <a:endParaRPr lang="en-ID" sz="32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76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esain powerpoint, Templat power point, Presentasi">
            <a:extLst>
              <a:ext uri="{FF2B5EF4-FFF2-40B4-BE49-F238E27FC236}">
                <a16:creationId xmlns:a16="http://schemas.microsoft.com/office/drawing/2014/main" id="{56AE0DD2-42C9-0A54-9E93-956765550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F44A73-9BAF-5A42-6CA7-60126F9C48AA}"/>
              </a:ext>
            </a:extLst>
          </p:cNvPr>
          <p:cNvSpPr txBox="1"/>
          <p:nvPr/>
        </p:nvSpPr>
        <p:spPr>
          <a:xfrm>
            <a:off x="1143000" y="759231"/>
            <a:ext cx="6193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Bahnschrift SemiLight SemiConde" panose="020B0502040204020203" pitchFamily="34" charset="0"/>
              </a:rPr>
              <a:t>5.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Karakteristik</a:t>
            </a:r>
            <a:r>
              <a:rPr lang="en-US" sz="4000" b="1" dirty="0">
                <a:latin typeface="Bahnschrift SemiLight SemiConde" panose="020B0502040204020203" pitchFamily="34" charset="0"/>
              </a:rPr>
              <a:t>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Manusia</a:t>
            </a:r>
            <a:endParaRPr lang="en-ID" sz="40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D3EBED-17B4-529F-E40B-1DE0754FB77B}"/>
              </a:ext>
            </a:extLst>
          </p:cNvPr>
          <p:cNvSpPr txBox="1"/>
          <p:nvPr/>
        </p:nvSpPr>
        <p:spPr>
          <a:xfrm>
            <a:off x="1653139" y="1467117"/>
            <a:ext cx="6193856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3200" dirty="0" err="1">
                <a:latin typeface="Bahnschrift SemiLight SemiConde" panose="020B0502040204020203" pitchFamily="34" charset="0"/>
              </a:rPr>
              <a:t>Kreasi</a:t>
            </a:r>
            <a:endParaRPr lang="en-US" sz="32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sz="3200" dirty="0" err="1">
                <a:latin typeface="Bahnschrift SemiLight SemiConde" panose="020B0502040204020203" pitchFamily="34" charset="0"/>
              </a:rPr>
              <a:t>Ilmu</a:t>
            </a:r>
            <a:endParaRPr lang="en-US" sz="32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sz="3200" dirty="0" err="1">
                <a:latin typeface="Bahnschrift SemiLight SemiConde" panose="020B0502040204020203" pitchFamily="34" charset="0"/>
              </a:rPr>
              <a:t>Kehendak</a:t>
            </a:r>
            <a:endParaRPr lang="en-ID" sz="3200" dirty="0">
              <a:latin typeface="Bahnschrift SemiLight SemiConde" panose="020B0502040204020203" pitchFamily="34" charset="0"/>
            </a:endParaRPr>
          </a:p>
          <a:p>
            <a:pPr marL="342900" indent="-342900">
              <a:buFont typeface="+mj-lt"/>
              <a:buAutoNum type="alphaLcParenR"/>
            </a:pPr>
            <a:endParaRPr lang="en-US" sz="1800" dirty="0"/>
          </a:p>
          <a:p>
            <a:pPr marL="342900" indent="-342900">
              <a:buFont typeface="+mj-lt"/>
              <a:buAutoNum type="alphaLcParenR"/>
            </a:pPr>
            <a:endParaRPr lang="en-US" sz="1800" dirty="0"/>
          </a:p>
          <a:p>
            <a:pPr marL="342900" indent="-342900">
              <a:buFont typeface="+mj-lt"/>
              <a:buAutoNum type="alphaLcParenR"/>
            </a:pP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18926A-62D6-6997-9929-AE642DC92335}"/>
              </a:ext>
            </a:extLst>
          </p:cNvPr>
          <p:cNvSpPr txBox="1"/>
          <p:nvPr/>
        </p:nvSpPr>
        <p:spPr>
          <a:xfrm>
            <a:off x="1143000" y="3270804"/>
            <a:ext cx="6193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Bahnschrift SemiLight SemiConde" panose="020B0502040204020203" pitchFamily="34" charset="0"/>
              </a:rPr>
              <a:t>6.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Misi</a:t>
            </a:r>
            <a:r>
              <a:rPr lang="en-US" sz="4000" b="1" dirty="0">
                <a:latin typeface="Bahnschrift SemiLight SemiConde" panose="020B0502040204020203" pitchFamily="34" charset="0"/>
              </a:rPr>
              <a:t> dan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Fungsi</a:t>
            </a:r>
            <a:r>
              <a:rPr lang="en-US" sz="4000" b="1" dirty="0">
                <a:latin typeface="Bahnschrift SemiLight SemiConde" panose="020B0502040204020203" pitchFamily="34" charset="0"/>
              </a:rPr>
              <a:t> </a:t>
            </a:r>
            <a:r>
              <a:rPr lang="en-US" sz="4000" b="1" dirty="0" err="1">
                <a:latin typeface="Bahnschrift SemiLight SemiConde" panose="020B0502040204020203" pitchFamily="34" charset="0"/>
              </a:rPr>
              <a:t>Manusia</a:t>
            </a:r>
            <a:endParaRPr lang="en-ID" sz="40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5DBDA4-93BD-9F42-787A-E5A2BA734CDC}"/>
              </a:ext>
            </a:extLst>
          </p:cNvPr>
          <p:cNvSpPr txBox="1"/>
          <p:nvPr/>
        </p:nvSpPr>
        <p:spPr>
          <a:xfrm>
            <a:off x="1653138" y="3922434"/>
            <a:ext cx="87421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3200" dirty="0">
                <a:latin typeface="Bahnschrift SemiLight SemiConde" panose="020B0502040204020203" pitchFamily="34" charset="0"/>
              </a:rPr>
              <a:t>Khalifah </a:t>
            </a:r>
            <a:r>
              <a:rPr lang="en-US" sz="3200" dirty="0" err="1">
                <a:latin typeface="Bahnschrift SemiLight SemiConde" panose="020B0502040204020203" pitchFamily="34" charset="0"/>
              </a:rPr>
              <a:t>Alloh</a:t>
            </a:r>
            <a:r>
              <a:rPr lang="en-US" sz="3200" dirty="0">
                <a:latin typeface="Bahnschrift SemiLight SemiConde" panose="020B0502040204020203" pitchFamily="34" charset="0"/>
              </a:rPr>
              <a:t> di </a:t>
            </a:r>
            <a:r>
              <a:rPr lang="en-US" sz="3200" dirty="0" err="1">
                <a:latin typeface="Bahnschrift SemiLight SemiConde" panose="020B0502040204020203" pitchFamily="34" charset="0"/>
              </a:rPr>
              <a:t>bumi</a:t>
            </a:r>
            <a:r>
              <a:rPr lang="en-US" sz="3200" dirty="0">
                <a:latin typeface="Bahnschrift SemiLight SemiConde" panose="020B0502040204020203" pitchFamily="34" charset="0"/>
              </a:rPr>
              <a:t> (QS. Al Baqarah : 30)</a:t>
            </a:r>
          </a:p>
          <a:p>
            <a:pPr marL="514350" indent="-514350">
              <a:buFont typeface="+mj-lt"/>
              <a:buAutoNum type="alphaLcParenR"/>
            </a:pPr>
            <a:r>
              <a:rPr lang="en-US" sz="3200" dirty="0" err="1">
                <a:latin typeface="Bahnschrift SemiLight SemiConde" panose="020B0502040204020203" pitchFamily="34" charset="0"/>
              </a:rPr>
              <a:t>Beribadah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  <a:r>
              <a:rPr lang="en-US" sz="3200" dirty="0" err="1">
                <a:latin typeface="Bahnschrift SemiLight SemiConde" panose="020B0502040204020203" pitchFamily="34" charset="0"/>
              </a:rPr>
              <a:t>Kepada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  <a:r>
              <a:rPr lang="en-US" sz="3200" dirty="0" err="1">
                <a:latin typeface="Bahnschrift SemiLight SemiConde" panose="020B0502040204020203" pitchFamily="34" charset="0"/>
              </a:rPr>
              <a:t>Alloh</a:t>
            </a:r>
            <a:r>
              <a:rPr lang="en-US" sz="3200" dirty="0">
                <a:latin typeface="Bahnschrift SemiLight SemiConde" panose="020B0502040204020203" pitchFamily="34" charset="0"/>
              </a:rPr>
              <a:t> </a:t>
            </a:r>
            <a:r>
              <a:rPr lang="en-US" sz="3200" dirty="0" err="1">
                <a:latin typeface="Bahnschrift SemiLight SemiConde" panose="020B0502040204020203" pitchFamily="34" charset="0"/>
              </a:rPr>
              <a:t>swt</a:t>
            </a:r>
            <a:r>
              <a:rPr lang="en-US" sz="3200" dirty="0">
                <a:latin typeface="Bahnschrift SemiLight SemiConde" panose="020B0502040204020203" pitchFamily="34" charset="0"/>
              </a:rPr>
              <a:t>. QS. </a:t>
            </a:r>
            <a:r>
              <a:rPr lang="en-US" sz="3200" dirty="0" err="1">
                <a:latin typeface="Bahnschrift SemiLight SemiConde" panose="020B0502040204020203" pitchFamily="34" charset="0"/>
              </a:rPr>
              <a:t>Azzariyat</a:t>
            </a:r>
            <a:r>
              <a:rPr lang="en-US" sz="3200" dirty="0">
                <a:latin typeface="Bahnschrift SemiLight SemiConde" panose="020B0502040204020203" pitchFamily="34" charset="0"/>
              </a:rPr>
              <a:t> : 56)</a:t>
            </a:r>
          </a:p>
          <a:p>
            <a:r>
              <a:rPr lang="en-US" sz="3200" dirty="0">
                <a:latin typeface="Bahnschrift SemiLight SemiConde" panose="020B0502040204020203" pitchFamily="34" charset="0"/>
              </a:rPr>
              <a:t>     QS. </a:t>
            </a:r>
            <a:r>
              <a:rPr lang="en-US" sz="3200" dirty="0" err="1">
                <a:latin typeface="Bahnschrift SemiLight SemiConde" panose="020B0502040204020203" pitchFamily="34" charset="0"/>
              </a:rPr>
              <a:t>Albayyinah</a:t>
            </a:r>
            <a:r>
              <a:rPr lang="en-US" sz="3200" dirty="0">
                <a:latin typeface="Bahnschrift SemiLight SemiConde" panose="020B0502040204020203" pitchFamily="34" charset="0"/>
              </a:rPr>
              <a:t> (QS. : 5)</a:t>
            </a:r>
            <a:endParaRPr lang="en-ID" sz="3200" dirty="0"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76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57B87D-1B2C-5055-C627-2587DC26D456}"/>
              </a:ext>
            </a:extLst>
          </p:cNvPr>
          <p:cNvSpPr txBox="1"/>
          <p:nvPr/>
        </p:nvSpPr>
        <p:spPr>
          <a:xfrm>
            <a:off x="226195" y="2236272"/>
            <a:ext cx="11267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Selesai</a:t>
            </a:r>
            <a:r>
              <a:rPr lang="en-US" sz="3200" b="1" dirty="0"/>
              <a:t>…</a:t>
            </a:r>
            <a:endParaRPr lang="en-ID" sz="3200" b="1" dirty="0"/>
          </a:p>
        </p:txBody>
      </p:sp>
      <p:pic>
        <p:nvPicPr>
          <p:cNvPr id="4098" name="Picture 2" descr="Detail Download Template Powerpoint Aesthetic Koleksi Nomer 6">
            <a:extLst>
              <a:ext uri="{FF2B5EF4-FFF2-40B4-BE49-F238E27FC236}">
                <a16:creationId xmlns:a16="http://schemas.microsoft.com/office/drawing/2014/main" id="{63E569DB-B29C-279E-5D49-F78A868A6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183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6E76EC-8713-8A1F-D1CE-3B930F52414D}"/>
              </a:ext>
            </a:extLst>
          </p:cNvPr>
          <p:cNvSpPr/>
          <p:nvPr/>
        </p:nvSpPr>
        <p:spPr>
          <a:xfrm>
            <a:off x="4118087" y="1889306"/>
            <a:ext cx="3982180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en-US" sz="5400" b="1" cap="none" spc="0" dirty="0" err="1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Sekian</a:t>
            </a:r>
            <a:r>
              <a:rPr lang="en-US" sz="5400" b="1" cap="none" spc="0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</a:t>
            </a:r>
          </a:p>
          <a:p>
            <a:pPr algn="ctr"/>
            <a:r>
              <a:rPr lang="en-US" sz="5400" b="1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&amp;</a:t>
            </a:r>
          </a:p>
          <a:p>
            <a:pPr algn="ctr"/>
            <a:r>
              <a:rPr lang="en-US" sz="5400" b="1" cap="none" spc="0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 </a:t>
            </a:r>
            <a:r>
              <a:rPr lang="en-US" sz="5400" b="1" cap="none" spc="0" dirty="0" err="1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Terimakasih</a:t>
            </a:r>
            <a:r>
              <a:rPr lang="en-US" sz="5400" b="1" dirty="0">
                <a:ln w="13462">
                  <a:solidFill>
                    <a:srgbClr val="996633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5400" b="1" cap="none" spc="0" dirty="0">
              <a:ln w="13462">
                <a:solidFill>
                  <a:srgbClr val="996633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97392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1201</TotalTime>
  <Words>508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Narrow</vt:lpstr>
      <vt:lpstr>Bahnschrift Light SemiCondensed</vt:lpstr>
      <vt:lpstr>Bahnschrift SemiLight SemiConde</vt:lpstr>
      <vt:lpstr>Gill Sans MT</vt:lpstr>
      <vt:lpstr>Times New Roman</vt:lpstr>
      <vt:lpstr>Wingdings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Akhmad ivan</dc:creator>
  <cp:lastModifiedBy>aulia ridha</cp:lastModifiedBy>
  <cp:revision>18</cp:revision>
  <dcterms:created xsi:type="dcterms:W3CDTF">2022-09-16T12:37:10Z</dcterms:created>
  <dcterms:modified xsi:type="dcterms:W3CDTF">2023-10-08T16:28:15Z</dcterms:modified>
</cp:coreProperties>
</file>